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73" r:id="rId6"/>
    <p:sldId id="284" r:id="rId7"/>
    <p:sldId id="275" r:id="rId8"/>
    <p:sldId id="276" r:id="rId9"/>
    <p:sldId id="280" r:id="rId10"/>
    <p:sldId id="277" r:id="rId11"/>
    <p:sldId id="278" r:id="rId12"/>
    <p:sldId id="279" r:id="rId13"/>
    <p:sldId id="281" r:id="rId14"/>
    <p:sldId id="282" r:id="rId15"/>
    <p:sldId id="283" r:id="rId1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74" autoAdjust="0"/>
    <p:restoredTop sz="94624" autoAdjust="0"/>
  </p:normalViewPr>
  <p:slideViewPr>
    <p:cSldViewPr>
      <p:cViewPr>
        <p:scale>
          <a:sx n="77" d="100"/>
          <a:sy n="77" d="100"/>
        </p:scale>
        <p:origin x="-1026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102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10113D-80EB-498A-9019-4EC091ECB7AB}" type="datetimeFigureOut">
              <a:rPr lang="it-IT" smtClean="0"/>
              <a:pPr/>
              <a:t>05/01/2018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4A7E7D-4751-43E9-A68F-0FEF2C8FA55F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7766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4A7E7D-4751-43E9-A68F-0FEF2C8FA55F}" type="slidenum">
              <a:rPr lang="it-IT" smtClean="0"/>
              <a:pPr/>
              <a:t>3</a:t>
            </a:fld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4A7E7D-4751-43E9-A68F-0FEF2C8FA55F}" type="slidenum">
              <a:rPr lang="it-IT" smtClean="0"/>
              <a:pPr/>
              <a:t>14</a:t>
            </a:fld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4A7E7D-4751-43E9-A68F-0FEF2C8FA55F}" type="slidenum">
              <a:rPr lang="it-IT" smtClean="0"/>
              <a:pPr/>
              <a:t>15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4A7E7D-4751-43E9-A68F-0FEF2C8FA55F}" type="slidenum">
              <a:rPr lang="it-IT" smtClean="0"/>
              <a:pPr/>
              <a:t>4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4A7E7D-4751-43E9-A68F-0FEF2C8FA55F}" type="slidenum">
              <a:rPr lang="it-IT" smtClean="0"/>
              <a:pPr/>
              <a:t>7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4A7E7D-4751-43E9-A68F-0FEF2C8FA55F}" type="slidenum">
              <a:rPr lang="it-IT" smtClean="0"/>
              <a:pPr/>
              <a:t>8</a:t>
            </a:fld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4A7E7D-4751-43E9-A68F-0FEF2C8FA55F}" type="slidenum">
              <a:rPr lang="it-IT" smtClean="0"/>
              <a:pPr/>
              <a:t>9</a:t>
            </a:fld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4A7E7D-4751-43E9-A68F-0FEF2C8FA55F}" type="slidenum">
              <a:rPr lang="it-IT" smtClean="0"/>
              <a:pPr/>
              <a:t>10</a:t>
            </a:fld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4A7E7D-4751-43E9-A68F-0FEF2C8FA55F}" type="slidenum">
              <a:rPr lang="it-IT" smtClean="0"/>
              <a:pPr/>
              <a:t>11</a:t>
            </a:fld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4A7E7D-4751-43E9-A68F-0FEF2C8FA55F}" type="slidenum">
              <a:rPr lang="it-IT" smtClean="0"/>
              <a:pPr/>
              <a:t>12</a:t>
            </a:fld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4A7E7D-4751-43E9-A68F-0FEF2C8FA55F}" type="slidenum">
              <a:rPr lang="it-IT" smtClean="0"/>
              <a:pPr/>
              <a:t>13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05/01/2018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05/01/2018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05/01/2018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05/01/2018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05/01/2018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05/01/2018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05/01/2018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icviacornelia73.progetti@gmail.com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hyperlink" Target="mailto:icviacornelia73.materialisto@gmail.com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miur.wetipp.com/piano-nazionale-scuola-digitale/wall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I.C. VIA CORNELIA 73 ROMA </a:t>
            </a:r>
            <a:endParaRPr lang="it-IT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PROGETTO TRIENNALE </a:t>
            </a:r>
            <a:r>
              <a:rPr lang="it-IT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</a:t>
            </a:r>
            <a:r>
              <a:rPr lang="it-IT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ATTUAZIONE DEL PNSD</a:t>
            </a:r>
          </a:p>
          <a:p>
            <a:r>
              <a:rPr lang="it-IT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TRIENNIO 2017-2020</a:t>
            </a:r>
            <a:endParaRPr lang="it-IT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mmagine 3" descr="pnsd_bann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571480"/>
            <a:ext cx="8012699" cy="165079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contenuto 7"/>
          <p:cNvSpPr>
            <a:spLocks noGrp="1"/>
          </p:cNvSpPr>
          <p:nvPr>
            <p:ph idx="1"/>
          </p:nvPr>
        </p:nvSpPr>
        <p:spPr>
          <a:xfrm>
            <a:off x="500034" y="1857364"/>
            <a:ext cx="8229600" cy="4714908"/>
          </a:xfrm>
        </p:spPr>
        <p:txBody>
          <a:bodyPr>
            <a:normAutofit/>
          </a:bodyPr>
          <a:lstStyle/>
          <a:p>
            <a:pPr algn="just"/>
            <a:r>
              <a:rPr lang="it-IT" sz="24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ASSE 1. INNOVAZIONE TECNOLOGICA E SOLUZIONI INNOVATIVE</a:t>
            </a:r>
          </a:p>
          <a:p>
            <a:pPr algn="just"/>
            <a:r>
              <a:rPr lang="it-IT" sz="18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1.3.  CONDIVISIONE E DEMATERIALIZZAZIONE</a:t>
            </a:r>
          </a:p>
          <a:p>
            <a:pPr algn="just">
              <a:buFont typeface="+mj-lt"/>
              <a:buAutoNum type="alphaUcPeriod"/>
            </a:pP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E’ stata creata una apposita cartella Google Drive cui tutti i docenti accedono dal proprio computer, </a:t>
            </a:r>
            <a:r>
              <a:rPr lang="it-IT" sz="18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tablet</a:t>
            </a: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o telefono per visualizzare prove comuni, prove INVASI e materiali prodotti in sede progettuale.</a:t>
            </a:r>
          </a:p>
          <a:p>
            <a:pPr algn="just">
              <a:buFont typeface="+mj-lt"/>
              <a:buAutoNum type="alphaUcPeriod"/>
            </a:pP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La scuola si dota di: Indirizzo </a:t>
            </a:r>
            <a:r>
              <a:rPr lang="it-IT" sz="18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Skype</a:t>
            </a: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(icviacornelia73.progetti), di indirizzo </a:t>
            </a:r>
            <a:r>
              <a:rPr lang="it-IT" sz="18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Gmail</a:t>
            </a: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per la gestione dei progetti inerenti il PTOF (</a:t>
            </a: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  <a:hlinkClick r:id="rId3"/>
              </a:rPr>
              <a:t>icviacornelia73.progetti@gmail.com</a:t>
            </a: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), di indirizzo </a:t>
            </a:r>
            <a:r>
              <a:rPr lang="it-IT" sz="18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Gmail</a:t>
            </a: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per i materiali da caricare sul sito internet dell’Istituto (</a:t>
            </a: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  <a:hlinkClick r:id="rId4"/>
              </a:rPr>
              <a:t>icviacornelia73.materialisto@gmail.com</a:t>
            </a: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). </a:t>
            </a:r>
          </a:p>
          <a:p>
            <a:pPr algn="just">
              <a:buFont typeface="+mj-lt"/>
              <a:buAutoNum type="alphaUcPeriod"/>
            </a:pP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Le prove comuni non vengono più conservate fisicamente da un docente referente ma interamente caricate su una cartella Google Drive dove sono accessibili da tutti i docenti dell’Istituto, sempre e ovunque. </a:t>
            </a:r>
            <a:endParaRPr lang="it-IT" sz="1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9" name="Immagine 8" descr="pnsd_banner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034" y="428604"/>
            <a:ext cx="8012699" cy="114300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contenuto 7"/>
          <p:cNvSpPr>
            <a:spLocks noGrp="1"/>
          </p:cNvSpPr>
          <p:nvPr>
            <p:ph idx="1"/>
          </p:nvPr>
        </p:nvSpPr>
        <p:spPr>
          <a:xfrm>
            <a:off x="500034" y="1857364"/>
            <a:ext cx="8229600" cy="4714908"/>
          </a:xfrm>
        </p:spPr>
        <p:txBody>
          <a:bodyPr>
            <a:normAutofit/>
          </a:bodyPr>
          <a:lstStyle/>
          <a:p>
            <a:pPr algn="just"/>
            <a:r>
              <a:rPr lang="it-IT" sz="24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ASSE 1. INNOVAZIONE TECNOLOGICA E SOLUZIONI INNOVATIVE</a:t>
            </a:r>
          </a:p>
          <a:p>
            <a:pPr algn="just"/>
            <a:r>
              <a:rPr lang="it-IT" sz="18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1.3.  CONDIVISIONE E DEMATERIALIZZAZIONE</a:t>
            </a:r>
            <a:endParaRPr lang="it-IT" sz="1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457200" indent="-457200" algn="just">
              <a:buAutoNum type="alphaUcPeriod" startAt="4"/>
            </a:pP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 partire dall’</a:t>
            </a:r>
            <a:r>
              <a:rPr lang="it-IT" sz="18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a.s.</a:t>
            </a: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2018/2019 gli insegnanti non compileranno più i PDP e i PEI in formato cartaceo, ma attraverso un modello predisposto in formato Google Moduli.</a:t>
            </a:r>
          </a:p>
          <a:p>
            <a:pPr marL="457200" indent="-457200" algn="just">
              <a:buAutoNum type="alphaUcPeriod" startAt="4"/>
            </a:pP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 partire dall’</a:t>
            </a:r>
            <a:r>
              <a:rPr lang="it-IT" sz="18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a.s.</a:t>
            </a: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2018/2019 i questionari conoscitivi degli alunni a cura dei genitori al momento dell’inizio delle attività didattiche verranno compilati secondo un modello predisposto in formato Google Moduli. </a:t>
            </a:r>
          </a:p>
          <a:p>
            <a:pPr marL="457200" indent="-457200" algn="just">
              <a:buAutoNum type="alphaUcPeriod" startAt="4"/>
            </a:pP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Azione # 12 PNSD - Già nel corso dell’</a:t>
            </a:r>
            <a:r>
              <a:rPr lang="it-IT" sz="18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a.s.</a:t>
            </a: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2017/2018 scompaiono progressivamente i registri cartacei di classe e del docente per essere sostituti con il Registro Elettronico. Si studiano metodi per convertire al digitale anche l’agenda della programmazione settimanale per i docenti di scuola primaria.</a:t>
            </a:r>
          </a:p>
        </p:txBody>
      </p:sp>
      <p:pic>
        <p:nvPicPr>
          <p:cNvPr id="9" name="Immagine 8" descr="pnsd_bann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428604"/>
            <a:ext cx="8012699" cy="114300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contenuto 7"/>
          <p:cNvSpPr>
            <a:spLocks noGrp="1"/>
          </p:cNvSpPr>
          <p:nvPr>
            <p:ph idx="1"/>
          </p:nvPr>
        </p:nvSpPr>
        <p:spPr>
          <a:xfrm>
            <a:off x="500034" y="1857364"/>
            <a:ext cx="8229600" cy="4714908"/>
          </a:xfrm>
        </p:spPr>
        <p:txBody>
          <a:bodyPr>
            <a:normAutofit/>
          </a:bodyPr>
          <a:lstStyle/>
          <a:p>
            <a:pPr algn="just"/>
            <a:r>
              <a:rPr lang="it-IT" sz="24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ASSE 2. FORMAZIONE INTERNA</a:t>
            </a:r>
          </a:p>
          <a:p>
            <a:pPr algn="just">
              <a:buFont typeface="+mj-lt"/>
              <a:buAutoNum type="alphaUcPeriod"/>
            </a:pP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Un animatore digitale in ogni scuola – Azione #28 PNSD: la nostra scuola si dota di un animatore digitale con il compito di favorire la formazione interna, coinvolgere la comunità scolastica e creare soluzioni innovative in ambito digitale. </a:t>
            </a:r>
            <a:endParaRPr lang="it-IT" sz="1800" dirty="0" smtClean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Font typeface="+mj-lt"/>
              <a:buAutoNum type="alphaUcPeriod"/>
            </a:pP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Partecipazione alla rete nazionale degli animatori digitali (</a:t>
            </a: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  <a:hlinkClick r:id="rId3"/>
              </a:rPr>
              <a:t>https://miur.wetipp.com/piano-nazionale-scuola-digitale/wall/</a:t>
            </a: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).</a:t>
            </a:r>
          </a:p>
          <a:p>
            <a:pPr algn="just">
              <a:buFont typeface="+mj-lt"/>
              <a:buAutoNum type="alphaUcPeriod"/>
            </a:pP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Pubblicazione e condivisione con il personale scolastico e genitori dei contenuti e delle finalità del PNSD e di come la nostra scuola intende perseguire i suoi contenuti.</a:t>
            </a:r>
          </a:p>
          <a:p>
            <a:pPr algn="just">
              <a:buFont typeface="+mj-lt"/>
              <a:buAutoNum type="alphaUcPeriod"/>
            </a:pP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Formazione in servizio per l’innovazione didattica e organizzativa - Azione #25: Formazione riservata all’animatore digitale, al team digitale e agli ulteriori 10 docenti dell’innovazione digitale, nonché alla DS e alla DSGA sulle tematiche inerenti il PNSD.</a:t>
            </a:r>
          </a:p>
          <a:p>
            <a:pPr algn="just">
              <a:buNone/>
            </a:pPr>
            <a:endParaRPr lang="it-IT" sz="18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>
              <a:buFont typeface="+mj-lt"/>
              <a:buAutoNum type="alphaUcPeriod"/>
            </a:pPr>
            <a:endParaRPr lang="it-IT" sz="18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>
              <a:buFont typeface="+mj-lt"/>
              <a:buAutoNum type="alphaUcPeriod"/>
            </a:pPr>
            <a:endParaRPr lang="it-IT" sz="18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>
              <a:buFont typeface="+mj-lt"/>
              <a:buAutoNum type="alphaUcPeriod"/>
            </a:pPr>
            <a:endParaRPr lang="it-IT" sz="18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it-IT" sz="18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it-IT" sz="18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it-IT" sz="18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9" name="Immagine 8" descr="pnsd_banne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034" y="428604"/>
            <a:ext cx="8012699" cy="114300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contenuto 7"/>
          <p:cNvSpPr>
            <a:spLocks noGrp="1"/>
          </p:cNvSpPr>
          <p:nvPr>
            <p:ph idx="1"/>
          </p:nvPr>
        </p:nvSpPr>
        <p:spPr>
          <a:xfrm>
            <a:off x="500034" y="1857364"/>
            <a:ext cx="8229600" cy="4714908"/>
          </a:xfrm>
        </p:spPr>
        <p:txBody>
          <a:bodyPr>
            <a:normAutofit/>
          </a:bodyPr>
          <a:lstStyle/>
          <a:p>
            <a:pPr algn="just"/>
            <a:r>
              <a:rPr lang="it-IT" sz="24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ASSE 2. FORMAZIONE INTERNA</a:t>
            </a:r>
          </a:p>
          <a:p>
            <a:pPr algn="just">
              <a:buAutoNum type="alphaUcPeriod" startAt="5"/>
            </a:pP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Assistenza tecnica interna – Azione #26: costituzione e formazione  di  un presidio di pronto soccorso tecnico allo scopo di gestire internamente i piccoli interventi di assistenza tecnica, anche attraverso l’impiego dei docenti dell’organico funzionale. </a:t>
            </a:r>
          </a:p>
          <a:p>
            <a:pPr algn="just">
              <a:buAutoNum type="alphaUcPeriod" startAt="5"/>
            </a:pP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Estensione del pensiero logico-computazionale a tutta la scuola Primaria attraverso, prima, la formazione dei docenti e, dopo, la programmazione di ore dedicate a </a:t>
            </a:r>
            <a:r>
              <a:rPr lang="it-IT" sz="18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coding</a:t>
            </a: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e programmazione, per le quali si valuta anche il ricorso a figure professionali esterne. </a:t>
            </a:r>
          </a:p>
          <a:p>
            <a:pPr algn="just">
              <a:buAutoNum type="alphaUcPeriod" startAt="5"/>
            </a:pP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È in fase di attuazione per l’</a:t>
            </a:r>
            <a:r>
              <a:rPr lang="it-IT" sz="18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a.s.</a:t>
            </a: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2017/2018 un apposito corso riservato a 15 alunni di scuola Primaria e 15 di scuola Secondaria di primo grado su </a:t>
            </a:r>
            <a:r>
              <a:rPr lang="it-IT" sz="18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coding</a:t>
            </a: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e robotica educativa finanziati da apposito fondo PON-FSE. </a:t>
            </a:r>
          </a:p>
          <a:p>
            <a:pPr algn="just">
              <a:buAutoNum type="alphaUcPeriod" startAt="5"/>
            </a:pP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Aggiornamento del curricolo di tecnologia della scuola Secondaria di primo grado – Azione #18 PNSD. </a:t>
            </a:r>
          </a:p>
          <a:p>
            <a:pPr algn="just">
              <a:buAutoNum type="alphaUcPeriod" startAt="5"/>
            </a:pPr>
            <a:endParaRPr lang="it-IT" sz="18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>
              <a:buFont typeface="+mj-lt"/>
              <a:buAutoNum type="alphaUcPeriod"/>
            </a:pPr>
            <a:endParaRPr lang="it-IT" sz="18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>
              <a:buFont typeface="+mj-lt"/>
              <a:buAutoNum type="alphaUcPeriod"/>
            </a:pPr>
            <a:endParaRPr lang="it-IT" sz="18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>
              <a:buFont typeface="+mj-lt"/>
              <a:buAutoNum type="alphaUcPeriod"/>
            </a:pPr>
            <a:endParaRPr lang="it-IT" sz="18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it-IT" sz="18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it-IT" sz="18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it-IT" sz="18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9" name="Immagine 8" descr="pnsd_bann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428604"/>
            <a:ext cx="8012699" cy="114300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contenuto 7"/>
          <p:cNvSpPr>
            <a:spLocks noGrp="1"/>
          </p:cNvSpPr>
          <p:nvPr>
            <p:ph idx="1"/>
          </p:nvPr>
        </p:nvSpPr>
        <p:spPr>
          <a:xfrm>
            <a:off x="500034" y="1857364"/>
            <a:ext cx="8229600" cy="4714908"/>
          </a:xfrm>
        </p:spPr>
        <p:txBody>
          <a:bodyPr>
            <a:normAutofit/>
          </a:bodyPr>
          <a:lstStyle/>
          <a:p>
            <a:pPr algn="just"/>
            <a:r>
              <a:rPr lang="it-IT" sz="24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ASSE 2. FORMAZIONE INTERNA</a:t>
            </a:r>
          </a:p>
          <a:p>
            <a:pPr marL="400050" indent="-400050" algn="just">
              <a:buNone/>
            </a:pP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I.  Formazione del personale docente e amministrativo sul funzionamento e la gestione del registro elettronico </a:t>
            </a:r>
            <a:r>
              <a:rPr lang="it-IT" sz="18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Axios</a:t>
            </a: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</a:t>
            </a:r>
          </a:p>
          <a:p>
            <a:pPr marL="400050" indent="-400050" algn="just">
              <a:buAutoNum type="alphaUcPeriod" startAt="12"/>
            </a:pP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Formazione sul </a:t>
            </a:r>
            <a:r>
              <a:rPr lang="it-IT" sz="18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cyberbullismo</a:t>
            </a: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</a:t>
            </a:r>
          </a:p>
          <a:p>
            <a:pPr marL="400050" indent="-400050" algn="just">
              <a:buAutoNum type="alphaUcPeriod" startAt="12"/>
            </a:pP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Formazione interna sul funzionamento di Google Drive e </a:t>
            </a:r>
            <a:r>
              <a:rPr lang="it-IT" sz="18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Easyteach</a:t>
            </a: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software caricato sulle LIM istallate. </a:t>
            </a:r>
          </a:p>
          <a:p>
            <a:pPr marL="400050" indent="-400050" algn="just">
              <a:buAutoNum type="alphaUcPeriod" startAt="12"/>
            </a:pPr>
            <a:endParaRPr lang="it-IT" sz="18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400050" indent="-400050" algn="just">
              <a:buAutoNum type="alphaUcPeriod" startAt="12"/>
            </a:pPr>
            <a:endParaRPr lang="it-IT" sz="18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400050" indent="-400050" algn="just">
              <a:buNone/>
            </a:pPr>
            <a:endParaRPr lang="it-IT" sz="18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>
              <a:buFont typeface="+mj-lt"/>
              <a:buAutoNum type="alphaUcPeriod"/>
            </a:pPr>
            <a:endParaRPr lang="it-IT" sz="18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>
              <a:buFont typeface="+mj-lt"/>
              <a:buAutoNum type="alphaUcPeriod"/>
            </a:pPr>
            <a:endParaRPr lang="it-IT" sz="18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>
              <a:buFont typeface="+mj-lt"/>
              <a:buAutoNum type="alphaUcPeriod"/>
            </a:pPr>
            <a:endParaRPr lang="it-IT" sz="18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it-IT" sz="18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it-IT" sz="18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it-IT" sz="18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9" name="Immagine 8" descr="pnsd_bann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428604"/>
            <a:ext cx="8012699" cy="114300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contenuto 7"/>
          <p:cNvSpPr>
            <a:spLocks noGrp="1"/>
          </p:cNvSpPr>
          <p:nvPr>
            <p:ph idx="1"/>
          </p:nvPr>
        </p:nvSpPr>
        <p:spPr>
          <a:xfrm>
            <a:off x="500034" y="1857364"/>
            <a:ext cx="8229600" cy="4714908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sz="24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ASSE 3. COINVOLGIMENTO DELLA COMUNITA’ SCOLASTICA</a:t>
            </a:r>
          </a:p>
          <a:p>
            <a:pPr marL="400050" indent="-400050" algn="just">
              <a:buNone/>
            </a:pP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A.   Si favorisce l’utilizzo di spazi </a:t>
            </a:r>
            <a:r>
              <a:rPr lang="it-IT" sz="18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Cloud</a:t>
            </a: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d’Istituto per la condivisione e la diffusione di </a:t>
            </a:r>
            <a:r>
              <a:rPr lang="it-IT" sz="18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materali</a:t>
            </a: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attività e buone pratiche (Google  Drive e Google </a:t>
            </a:r>
            <a:r>
              <a:rPr lang="it-IT" sz="18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Apps</a:t>
            </a: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it-IT" sz="18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for</a:t>
            </a: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it-IT" sz="18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Education</a:t>
            </a: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).</a:t>
            </a:r>
          </a:p>
          <a:p>
            <a:pPr marL="400050" indent="-400050" algn="just">
              <a:buNone/>
            </a:pP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B.   Si incoraggiano attività collaborative tra docenti, anche di diversi ordini di scuola e di differenti aree disciplinari e con diversi livelli di competenze digitali, al fine di diffondere nell‘Istituto la condivisione di esperienze, le conoscenze e le competenze digitali.</a:t>
            </a:r>
          </a:p>
          <a:p>
            <a:pPr marL="400050" indent="-400050" algn="just">
              <a:buNone/>
            </a:pP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C.  Eventi annuali aperti al territorio (come ad esempio gli Open </a:t>
            </a:r>
            <a:r>
              <a:rPr lang="it-IT" sz="18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Day</a:t>
            </a: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) per illustrare alle famiglie o agli altri attori del territorio i contenuti del PNSD e le iniziative   intraprese per la sua attuazione. </a:t>
            </a:r>
          </a:p>
          <a:p>
            <a:pPr marL="400050" indent="-400050" algn="just">
              <a:buNone/>
            </a:pP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D.  Partecipazione a progetti e/O bandi nazionali ed internazionali come i PON per dare attuazione ai contenuti del PNSD.</a:t>
            </a:r>
          </a:p>
          <a:p>
            <a:pPr marL="400050" indent="-400050" algn="just">
              <a:buAutoNum type="alphaUcPeriod" startAt="5"/>
            </a:pP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Partecipazione alla rete Territoriale e Nazionale Animatori Digitali.</a:t>
            </a:r>
          </a:p>
          <a:p>
            <a:pPr marL="400050" indent="-400050" algn="just">
              <a:buAutoNum type="alphaUcPeriod" startAt="5"/>
            </a:pP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Adesione alla festa annuale del PNSD. </a:t>
            </a:r>
          </a:p>
          <a:p>
            <a:pPr marL="400050" indent="-400050" algn="just">
              <a:buAutoNum type="alphaUcPeriod" startAt="5"/>
            </a:pP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Adesione alle iniziative del MIUR che riguardano l’attuazione delle azioni del PNSD.</a:t>
            </a:r>
          </a:p>
          <a:p>
            <a:pPr marL="400050" indent="-400050" algn="just">
              <a:buAutoNum type="alphaUcPeriod" startAt="12"/>
            </a:pPr>
            <a:endParaRPr lang="it-IT" sz="18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400050" indent="-400050" algn="just">
              <a:buNone/>
            </a:pPr>
            <a:endParaRPr lang="it-IT" sz="18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>
              <a:buFont typeface="+mj-lt"/>
              <a:buAutoNum type="alphaUcPeriod"/>
            </a:pPr>
            <a:endParaRPr lang="it-IT" sz="18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>
              <a:buFont typeface="+mj-lt"/>
              <a:buAutoNum type="alphaUcPeriod"/>
            </a:pPr>
            <a:endParaRPr lang="it-IT" sz="18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>
              <a:buFont typeface="+mj-lt"/>
              <a:buAutoNum type="alphaUcPeriod"/>
            </a:pPr>
            <a:endParaRPr lang="it-IT" sz="18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it-IT" sz="18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it-IT" sz="18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endParaRPr lang="it-IT" sz="18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9" name="Immagine 8" descr="pnsd_bann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428604"/>
            <a:ext cx="8012699" cy="114300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CHE COS’E’ IL PNSD?</a:t>
            </a:r>
            <a:endParaRPr lang="it-IT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pic>
        <p:nvPicPr>
          <p:cNvPr id="4" name="Segnaposto contenuto 3" descr="sd-box-pnsd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7003" y="1600200"/>
            <a:ext cx="5969993" cy="4525963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contenuto 7"/>
          <p:cNvSpPr>
            <a:spLocks noGrp="1"/>
          </p:cNvSpPr>
          <p:nvPr>
            <p:ph idx="1"/>
          </p:nvPr>
        </p:nvSpPr>
        <p:spPr>
          <a:xfrm>
            <a:off x="500034" y="1857364"/>
            <a:ext cx="8229600" cy="4357718"/>
          </a:xfrm>
        </p:spPr>
        <p:txBody>
          <a:bodyPr>
            <a:normAutofit/>
          </a:bodyPr>
          <a:lstStyle/>
          <a:p>
            <a:pPr algn="just"/>
            <a:r>
              <a:rPr lang="it-IT" sz="20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PNSD è acronimo di Piano Nazionale Scuola Digitale ovvero un documento adottato dal MIUR che, in attuazione della legge 107/2015, punta a un complessivo potenziamento e rinnovamento della scuola italiana e del suo sistema educativo dal punto di vista digitale e tecnologico. </a:t>
            </a:r>
          </a:p>
          <a:p>
            <a:pPr algn="just"/>
            <a:r>
              <a:rPr lang="it-IT" sz="20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PNSD si articola in 35 azioni che mirano  a fornire utili suggerimenti per il miglioramento della scuola dal punto di vista didattico e amministrativo, in un’epoca come la nostra in cui  l’uso degli strumenti digitali ci accompagna in ogni pratica quotidiana,  professionale e non. </a:t>
            </a:r>
          </a:p>
          <a:p>
            <a:pPr algn="just"/>
            <a:r>
              <a:rPr lang="it-IT" sz="20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 fini dell’attuazione del Piano, le scuole si sono dotate della figura dell’Animatore digitale e del Team digitale che, in stretto contatto con il DS e il DSGA, lavorano per accompagnare la scuola in questo percorso di grande rinnovamento.  </a:t>
            </a:r>
            <a:endParaRPr lang="it-IT" sz="2000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Immagine 8" descr="pnsd_bann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428604"/>
            <a:ext cx="8012699" cy="114300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contenuto 7"/>
          <p:cNvSpPr>
            <a:spLocks noGrp="1"/>
          </p:cNvSpPr>
          <p:nvPr>
            <p:ph idx="1"/>
          </p:nvPr>
        </p:nvSpPr>
        <p:spPr>
          <a:xfrm>
            <a:off x="500034" y="1857364"/>
            <a:ext cx="8229600" cy="4714908"/>
          </a:xfrm>
        </p:spPr>
        <p:txBody>
          <a:bodyPr>
            <a:normAutofit/>
          </a:bodyPr>
          <a:lstStyle/>
          <a:p>
            <a:pPr algn="ctr"/>
            <a:r>
              <a:rPr lang="it-IT" sz="24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PREMESSA</a:t>
            </a:r>
          </a:p>
          <a:p>
            <a:pPr algn="just"/>
            <a:r>
              <a:rPr lang="it-IT" sz="20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attuazione del PNSD il nostro Istituto si dota di questo progetto che, in un raggio di azione triennale e ad integrazione del PTOF, mira a dare seguito alle azioni e finalità previste dal Piano. </a:t>
            </a:r>
          </a:p>
          <a:p>
            <a:pPr algn="just"/>
            <a:r>
              <a:rPr lang="it-IT" sz="20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 si tratta di un progetto statico poiché verrà periodicamente revisionato alla luce delle azioni perseguite (che però necessitano di implementazione, aggiornamento, revisione, miglioramento) e soprattutto in vista delle azioni e degli obiettivi ancora da perseguire. </a:t>
            </a:r>
          </a:p>
          <a:p>
            <a:pPr algn="just"/>
            <a:r>
              <a:rPr lang="it-IT" sz="20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progetto è articolato in tre assi lungo i quali verrà tracciata la rotta che il nostro Istituto dovrà seguire alla luce di quello che è già stato fatto, che è in corso di elaborazione e che verrà avviato in futuro. </a:t>
            </a:r>
          </a:p>
          <a:p>
            <a:pPr algn="just"/>
            <a:endParaRPr lang="it-IT" sz="2000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Immagine 8" descr="pnsd_bann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428604"/>
            <a:ext cx="8012699" cy="114300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2910" y="1571612"/>
            <a:ext cx="8229600" cy="1143000"/>
          </a:xfrm>
        </p:spPr>
        <p:txBody>
          <a:bodyPr>
            <a:normAutofit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it-IT" sz="28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I TRE ASSI DEL PROGETTO SONO:</a:t>
            </a:r>
          </a:p>
        </p:txBody>
      </p:sp>
      <p:pic>
        <p:nvPicPr>
          <p:cNvPr id="3" name="Immagine 2" descr="pnsd_bann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500042"/>
            <a:ext cx="8012699" cy="1285884"/>
          </a:xfrm>
          <a:prstGeom prst="rect">
            <a:avLst/>
          </a:prstGeom>
        </p:spPr>
      </p:pic>
      <p:sp>
        <p:nvSpPr>
          <p:cNvPr id="4" name="Freccia a destra 3"/>
          <p:cNvSpPr/>
          <p:nvPr/>
        </p:nvSpPr>
        <p:spPr>
          <a:xfrm>
            <a:off x="1142976" y="2500306"/>
            <a:ext cx="6643734" cy="1214446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 smtClean="0"/>
              <a:t>1 . Innovazione tecnologica e soluzioni innovative</a:t>
            </a:r>
            <a:endParaRPr lang="it-IT" sz="2400" dirty="0"/>
          </a:p>
        </p:txBody>
      </p:sp>
      <p:sp>
        <p:nvSpPr>
          <p:cNvPr id="5" name="Freccia a destra 4"/>
          <p:cNvSpPr/>
          <p:nvPr/>
        </p:nvSpPr>
        <p:spPr>
          <a:xfrm>
            <a:off x="1142976" y="3857628"/>
            <a:ext cx="6643734" cy="1214446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 smtClean="0"/>
              <a:t>2. Formazione</a:t>
            </a:r>
            <a:endParaRPr lang="it-IT" sz="2400" dirty="0"/>
          </a:p>
        </p:txBody>
      </p:sp>
      <p:sp>
        <p:nvSpPr>
          <p:cNvPr id="6" name="Freccia a destra 5"/>
          <p:cNvSpPr/>
          <p:nvPr/>
        </p:nvSpPr>
        <p:spPr>
          <a:xfrm>
            <a:off x="1214414" y="5143512"/>
            <a:ext cx="6572296" cy="1214446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 smtClean="0"/>
              <a:t>3. Coinvolgimento della comunità scolastica</a:t>
            </a:r>
            <a:endParaRPr lang="it-IT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pnsd_bann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500042"/>
            <a:ext cx="8012699" cy="1285884"/>
          </a:xfrm>
          <a:prstGeom prst="rect">
            <a:avLst/>
          </a:prstGeom>
        </p:spPr>
      </p:pic>
      <p:sp>
        <p:nvSpPr>
          <p:cNvPr id="8" name="Freccia tridirezionale 7"/>
          <p:cNvSpPr/>
          <p:nvPr/>
        </p:nvSpPr>
        <p:spPr>
          <a:xfrm rot="10800000">
            <a:off x="3571868" y="3500438"/>
            <a:ext cx="1928826" cy="1714512"/>
          </a:xfrm>
          <a:prstGeom prst="leftRightUp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Elaborazione 8"/>
          <p:cNvSpPr/>
          <p:nvPr/>
        </p:nvSpPr>
        <p:spPr>
          <a:xfrm>
            <a:off x="2000232" y="2071678"/>
            <a:ext cx="5072098" cy="1071570"/>
          </a:xfrm>
          <a:prstGeom prst="flowChartProcess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 smtClean="0"/>
          </a:p>
          <a:p>
            <a:pPr algn="ctr"/>
            <a:r>
              <a:rPr lang="it-IT" b="1" dirty="0" smtClean="0"/>
              <a:t>Articolazione dell’asse 1</a:t>
            </a:r>
          </a:p>
          <a:p>
            <a:pPr algn="ctr"/>
            <a:r>
              <a:rPr lang="it-IT" b="1" dirty="0" smtClean="0"/>
              <a:t>Innovazione tecnologica e soluzioni innovative</a:t>
            </a:r>
            <a:endParaRPr lang="it-IT" b="1" dirty="0"/>
          </a:p>
        </p:txBody>
      </p:sp>
      <p:sp>
        <p:nvSpPr>
          <p:cNvPr id="14" name="Callout con freccia a destra 13"/>
          <p:cNvSpPr/>
          <p:nvPr/>
        </p:nvSpPr>
        <p:spPr>
          <a:xfrm>
            <a:off x="857224" y="3357562"/>
            <a:ext cx="2643206" cy="1214446"/>
          </a:xfrm>
          <a:prstGeom prst="rightArrowCallou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/>
              <a:t>Accesso: diritto ad internet a scuola </a:t>
            </a:r>
            <a:endParaRPr lang="it-IT" b="1" dirty="0"/>
          </a:p>
        </p:txBody>
      </p:sp>
      <p:sp>
        <p:nvSpPr>
          <p:cNvPr id="15" name="Callout con freccia a sinistra 14"/>
          <p:cNvSpPr/>
          <p:nvPr/>
        </p:nvSpPr>
        <p:spPr>
          <a:xfrm>
            <a:off x="5572132" y="3429000"/>
            <a:ext cx="2643206" cy="1071570"/>
          </a:xfrm>
          <a:prstGeom prst="leftArrowCallou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/>
              <a:t>Didattica digitale </a:t>
            </a:r>
            <a:endParaRPr lang="it-IT" b="1" dirty="0"/>
          </a:p>
        </p:txBody>
      </p:sp>
      <p:sp>
        <p:nvSpPr>
          <p:cNvPr id="16" name="Callout con freccia in su 15"/>
          <p:cNvSpPr/>
          <p:nvPr/>
        </p:nvSpPr>
        <p:spPr>
          <a:xfrm>
            <a:off x="2786050" y="5357826"/>
            <a:ext cx="3571900" cy="1000132"/>
          </a:xfrm>
          <a:prstGeom prst="upArrowCallou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/>
              <a:t>Condivisione e dematerializzazione</a:t>
            </a:r>
            <a:endParaRPr lang="it-IT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contenuto 7"/>
          <p:cNvSpPr>
            <a:spLocks noGrp="1"/>
          </p:cNvSpPr>
          <p:nvPr>
            <p:ph idx="1"/>
          </p:nvPr>
        </p:nvSpPr>
        <p:spPr>
          <a:xfrm>
            <a:off x="500034" y="1857364"/>
            <a:ext cx="8229600" cy="4714908"/>
          </a:xfrm>
        </p:spPr>
        <p:txBody>
          <a:bodyPr>
            <a:normAutofit/>
          </a:bodyPr>
          <a:lstStyle/>
          <a:p>
            <a:pPr algn="just"/>
            <a:r>
              <a:rPr lang="it-IT" sz="24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ASSE 1. INNOVAZIONE TECNOLOGICA E SOLUZIONI INNOVATIVE</a:t>
            </a:r>
          </a:p>
          <a:p>
            <a:pPr algn="just"/>
            <a:r>
              <a:rPr lang="it-IT" sz="18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1.1. ACCESSO – DIRITTO AD INTERNET A SCUOLA</a:t>
            </a:r>
          </a:p>
          <a:p>
            <a:pPr algn="just">
              <a:buFont typeface="+mj-lt"/>
              <a:buAutoNum type="alphaUcPeriod"/>
            </a:pP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Fibra e cablaggio interno di tutti gli spazi -  Azioni #1 e #2 PNSD:  entro il triennio l’Istituto mira a portare in tutti e tre i plessi Frank, Evangelisti e Bondi il collegamento internet tramite fibra e a cablare gli ambienti degli stessi grazie ad un apposito finanziamento PON FESR. Lavori ultimati per i plessi Frank ed Evangelisti ed in corso per il plesso Bondi. </a:t>
            </a:r>
            <a:endParaRPr lang="it-IT" sz="1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>
              <a:buFont typeface="+mj-lt"/>
              <a:buAutoNum type="alphaUcPeriod"/>
            </a:pP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Canone di connettività – Azione #3 PNSD: è in corso la richiesta di accesso al canone di connettività a valere sul fondo previsto dalla legge 107/2015.</a:t>
            </a:r>
            <a:endParaRPr lang="it-IT" sz="2000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Font typeface="+mj-lt"/>
              <a:buAutoNum type="alphaUcPeriod"/>
            </a:pP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Assistenza tecnica – Azione #26 PNSD: è in corso la ricerca di apposita ditta per la manutenzione ordinaria delle attrezzature informatiche di cui si sta dotando l’Istituto, nei limiti di spesa dal 40% a valere sul fondo istituito dalla legge 107/2015 a favore delle scuole che si dotano di Animatore Digitale. </a:t>
            </a:r>
          </a:p>
        </p:txBody>
      </p:sp>
      <p:pic>
        <p:nvPicPr>
          <p:cNvPr id="9" name="Immagine 8" descr="pnsd_bann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428604"/>
            <a:ext cx="8012699" cy="114300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contenuto 7"/>
          <p:cNvSpPr>
            <a:spLocks noGrp="1"/>
          </p:cNvSpPr>
          <p:nvPr>
            <p:ph idx="1"/>
          </p:nvPr>
        </p:nvSpPr>
        <p:spPr>
          <a:xfrm>
            <a:off x="500034" y="1857364"/>
            <a:ext cx="8229600" cy="4714908"/>
          </a:xfrm>
        </p:spPr>
        <p:txBody>
          <a:bodyPr>
            <a:normAutofit/>
          </a:bodyPr>
          <a:lstStyle/>
          <a:p>
            <a:pPr algn="just"/>
            <a:r>
              <a:rPr lang="it-IT" sz="24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ASSE 1. INNOVAZIONE TECNOLOGICA E SOLUZIONI INNOVATIVE</a:t>
            </a:r>
          </a:p>
          <a:p>
            <a:pPr algn="just"/>
            <a:r>
              <a:rPr lang="it-IT" sz="18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1.2. : 	DIDATTICA DIGITALE</a:t>
            </a:r>
            <a:endParaRPr lang="it-IT" sz="1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>
              <a:buFont typeface="+mj-lt"/>
              <a:buAutoNum type="alphaUcPeriod"/>
            </a:pP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Ambienti per la didattica digitale integrata – Azione # 4 PNSD: numerose classi dei plessi Frank, Evangelisti e Bondi possono dirsi “aumentate” per la presenza di PC e LIM; altre verranno coperte dalle stesse tecnologie grazie a finanziamenti interni e ad un apposito PON FESR – Ambienti digitali. </a:t>
            </a:r>
          </a:p>
          <a:p>
            <a:pPr algn="just">
              <a:buFont typeface="+mj-lt"/>
              <a:buAutoNum type="alphaUcPeriod"/>
            </a:pP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BYOD (</a:t>
            </a:r>
            <a:r>
              <a:rPr lang="it-IT" sz="18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Bring</a:t>
            </a: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it-IT" sz="18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your</a:t>
            </a: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it-IT" sz="18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own</a:t>
            </a: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it-IT" sz="18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device</a:t>
            </a: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) – Azione # 6: in attesa delle linee guida MIUR-AGID- Garante per la privacy sull’uso dei dispositivi personali in classe, nel nostro Istituto il BYOD è praticato per l’accesso al registro elettronico e per la condivisione di materiali e risorse caricate su apposita cartella Google Drive. </a:t>
            </a:r>
          </a:p>
          <a:p>
            <a:pPr algn="just">
              <a:buFont typeface="+mj-lt"/>
              <a:buAutoNum type="alphaUcPeriod"/>
            </a:pP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Predisposizione e ricognizione di una mappatura delle dotazioni informatiche presenti nei tre plessi, anche al fine di rendere tracciabili i dispositivi presenti nelle varie classi. </a:t>
            </a:r>
          </a:p>
          <a:p>
            <a:pPr algn="just"/>
            <a:endParaRPr lang="it-IT" sz="2000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Immagine 8" descr="pnsd_bann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428604"/>
            <a:ext cx="8012699" cy="114300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contenuto 7"/>
          <p:cNvSpPr>
            <a:spLocks noGrp="1"/>
          </p:cNvSpPr>
          <p:nvPr>
            <p:ph idx="1"/>
          </p:nvPr>
        </p:nvSpPr>
        <p:spPr>
          <a:xfrm>
            <a:off x="500034" y="1857364"/>
            <a:ext cx="8229600" cy="4714908"/>
          </a:xfrm>
        </p:spPr>
        <p:txBody>
          <a:bodyPr>
            <a:normAutofit/>
          </a:bodyPr>
          <a:lstStyle/>
          <a:p>
            <a:pPr algn="just"/>
            <a:r>
              <a:rPr lang="it-IT" sz="24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ASSE 1. INNOVAZIONE TECNOLOGICA E SOLUZIONI INNOVATIVE</a:t>
            </a:r>
          </a:p>
          <a:p>
            <a:pPr algn="just"/>
            <a:r>
              <a:rPr lang="it-IT" sz="18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1.2.  DIDATTICA DIGITALE</a:t>
            </a:r>
            <a:endParaRPr lang="it-IT" sz="1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457200" indent="-457200" algn="just">
              <a:buAutoNum type="alphaUcPeriod" startAt="4"/>
            </a:pP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Piano Laboratori – Azione #7 PNSD: Rinnovamento dei laboratori informatici con nuovi dispositivi attraverso fondi interni e allestimento di atelier creativi grazie al fondo PON-FESR.</a:t>
            </a:r>
          </a:p>
          <a:p>
            <a:pPr marL="457200" indent="-457200" algn="just">
              <a:buAutoNum type="alphaUcPeriod" startAt="4"/>
            </a:pP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Elaborazione di appositi regolamenti per la fruizione dei laboratori informatici.</a:t>
            </a:r>
          </a:p>
          <a:p>
            <a:pPr marL="457200" indent="-457200" algn="just">
              <a:buAutoNum type="alphaUcPeriod" startAt="4"/>
            </a:pP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DIGITAL SPACE - CODING E ROBOTICA: Realizzazione di un corso di formazione, nell’ambito dei progetti sull’inclusione sociale e lotta al disagio, su </a:t>
            </a:r>
            <a:r>
              <a:rPr lang="it-IT" sz="18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coding</a:t>
            </a: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e robotica educativa per lo sviluppo del pensiero logico e computazionale. A valere sul finanziamento PON-FSE. </a:t>
            </a:r>
          </a:p>
          <a:p>
            <a:pPr marL="457200" indent="-457200" algn="just">
              <a:buAutoNum type="alphaUcPeriod" startAt="4"/>
            </a:pP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Incoraggiamento all’uso di software a applicativi Open source. </a:t>
            </a:r>
          </a:p>
          <a:p>
            <a:pPr marL="457200" indent="-457200" algn="just">
              <a:buAutoNum type="alphaUcPeriod" startAt="4"/>
            </a:pPr>
            <a:r>
              <a:rPr lang="it-IT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Adesione all’iniziativa “Nessun parli” – Azione #14 PNSD.</a:t>
            </a:r>
          </a:p>
          <a:p>
            <a:pPr marL="457200" indent="-457200" algn="just">
              <a:buAutoNum type="alphaUcPeriod" startAt="4"/>
            </a:pPr>
            <a:endParaRPr lang="it-IT" sz="18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457200" indent="-457200" algn="just">
              <a:buAutoNum type="alphaUcPeriod" startAt="4"/>
            </a:pPr>
            <a:endParaRPr lang="it-IT" sz="2000" dirty="0" smtClean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buAutoNum type="alphaUcPeriod" startAt="4"/>
            </a:pPr>
            <a:endParaRPr lang="it-IT" sz="2000" dirty="0" smtClean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buAutoNum type="alphaUcPeriod" startAt="4"/>
            </a:pPr>
            <a:endParaRPr lang="it-IT" sz="2000" dirty="0" smtClean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Immagine 8" descr="pnsd_bann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428604"/>
            <a:ext cx="8012699" cy="114300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607</TotalTime>
  <Words>1361</Words>
  <Application>Microsoft Office PowerPoint</Application>
  <PresentationFormat>Presentazione su schermo (4:3)</PresentationFormat>
  <Paragraphs>106</Paragraphs>
  <Slides>15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6" baseType="lpstr">
      <vt:lpstr>Tema di Office</vt:lpstr>
      <vt:lpstr>I.C. VIA CORNELIA 73 ROMA </vt:lpstr>
      <vt:lpstr>CHE COS’E’ IL PNSD?</vt:lpstr>
      <vt:lpstr>Presentazione standard di PowerPoint</vt:lpstr>
      <vt:lpstr>Presentazione standard di PowerPoint</vt:lpstr>
      <vt:lpstr>I TRE ASSI DEL PROGETTO SONO: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I.C. VIA CORNELIA 73 ROMA</dc:title>
  <dc:creator>Silvio Masella</dc:creator>
  <cp:lastModifiedBy>utente</cp:lastModifiedBy>
  <cp:revision>108</cp:revision>
  <dcterms:created xsi:type="dcterms:W3CDTF">2018-01-01T21:39:23Z</dcterms:created>
  <dcterms:modified xsi:type="dcterms:W3CDTF">2018-01-05T09:20:33Z</dcterms:modified>
</cp:coreProperties>
</file>